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91" autoAdjust="0"/>
    <p:restoredTop sz="94660"/>
  </p:normalViewPr>
  <p:slideViewPr>
    <p:cSldViewPr>
      <p:cViewPr varScale="1">
        <p:scale>
          <a:sx n="71" d="100"/>
          <a:sy n="71" d="100"/>
        </p:scale>
        <p:origin x="-147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8141E100-3E04-4065-A22A-16DD8FB8330F}" type="datetimeFigureOut">
              <a:rPr lang="ru-RU" smtClean="0"/>
              <a:pPr/>
              <a:t>19.03.2018</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DF2001BF-0FF0-4AF3-910A-CDC73F94FFB2}"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141E100-3E04-4065-A22A-16DD8FB8330F}"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F2001BF-0FF0-4AF3-910A-CDC73F94FFB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141E100-3E04-4065-A22A-16DD8FB8330F}"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F2001BF-0FF0-4AF3-910A-CDC73F94FFB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141E100-3E04-4065-A22A-16DD8FB8330F}"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F2001BF-0FF0-4AF3-910A-CDC73F94FFB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141E100-3E04-4065-A22A-16DD8FB8330F}"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F2001BF-0FF0-4AF3-910A-CDC73F94FFB2}"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141E100-3E04-4065-A22A-16DD8FB8330F}" type="datetimeFigureOut">
              <a:rPr lang="ru-RU" smtClean="0"/>
              <a:pPr/>
              <a:t>19.03.2018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F2001BF-0FF0-4AF3-910A-CDC73F94FFB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141E100-3E04-4065-A22A-16DD8FB8330F}" type="datetimeFigureOut">
              <a:rPr lang="ru-RU" smtClean="0"/>
              <a:pPr/>
              <a:t>19.03.2018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F2001BF-0FF0-4AF3-910A-CDC73F94FFB2}"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141E100-3E04-4065-A22A-16DD8FB8330F}" type="datetimeFigureOut">
              <a:rPr lang="ru-RU" smtClean="0"/>
              <a:pPr/>
              <a:t>19.03.2018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F2001BF-0FF0-4AF3-910A-CDC73F94FFB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8141E100-3E04-4065-A22A-16DD8FB8330F}" type="datetimeFigureOut">
              <a:rPr lang="ru-RU" smtClean="0"/>
              <a:pPr/>
              <a:t>19.03.2018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F2001BF-0FF0-4AF3-910A-CDC73F94FFB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141E100-3E04-4065-A22A-16DD8FB8330F}" type="datetimeFigureOut">
              <a:rPr lang="ru-RU" smtClean="0"/>
              <a:pPr/>
              <a:t>19.03.2018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F2001BF-0FF0-4AF3-910A-CDC73F94FFB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8141E100-3E04-4065-A22A-16DD8FB8330F}" type="datetimeFigureOut">
              <a:rPr lang="ru-RU" smtClean="0"/>
              <a:pPr/>
              <a:t>19.03.2018</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DF2001BF-0FF0-4AF3-910A-CDC73F94FFB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141E100-3E04-4065-A22A-16DD8FB8330F}" type="datetimeFigureOut">
              <a:rPr lang="ru-RU" smtClean="0"/>
              <a:pPr/>
              <a:t>19.03.2018</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F2001BF-0FF0-4AF3-910A-CDC73F94FFB2}"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ok.ru/marks" TargetMode="External"/><Relationship Id="rId7" Type="http://schemas.openxmlformats.org/officeDocument/2006/relationships/image" Target="../media/image23.jpeg"/><Relationship Id="rId2" Type="http://schemas.openxmlformats.org/officeDocument/2006/relationships/hyperlink" Target="http://www.volga-don.org/" TargetMode="External"/><Relationship Id="rId1" Type="http://schemas.openxmlformats.org/officeDocument/2006/relationships/slideLayout" Target="../slideLayouts/slideLayout2.xml"/><Relationship Id="rId6" Type="http://schemas.openxmlformats.org/officeDocument/2006/relationships/hyperlink" Target="http://vdnews.org/news/34677" TargetMode="External"/><Relationship Id="rId5" Type="http://schemas.openxmlformats.org/officeDocument/2006/relationships/hyperlink" Target="https://vk.com/id274477827" TargetMode="External"/><Relationship Id="rId4" Type="http://schemas.openxmlformats.org/officeDocument/2006/relationships/hyperlink" Target="https://www.facebook.com/irina.khal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57166"/>
            <a:ext cx="7958166" cy="2000265"/>
          </a:xfrm>
        </p:spPr>
        <p:txBody>
          <a:bodyPr>
            <a:normAutofit fontScale="90000"/>
          </a:bodyPr>
          <a:lstStyle/>
          <a:p>
            <a:pPr algn="ctr"/>
            <a:r>
              <a:rPr lang="ru-RU" sz="2700" b="1" dirty="0">
                <a:latin typeface="Arial Narrow" pitchFamily="34" charset="0"/>
              </a:rPr>
              <a:t>Проект "Комфортная и безопасная жизнь социально-незащищенных слоев населения через  конструктивный диалог с органами власти и эффективный общественный контроль в Ростовской  области</a:t>
            </a:r>
            <a:r>
              <a:rPr lang="ru-RU" dirty="0"/>
              <a:t>"</a:t>
            </a:r>
          </a:p>
        </p:txBody>
      </p:sp>
      <p:sp>
        <p:nvSpPr>
          <p:cNvPr id="3" name="Подзаголовок 2"/>
          <p:cNvSpPr>
            <a:spLocks noGrp="1"/>
          </p:cNvSpPr>
          <p:nvPr>
            <p:ph type="subTitle" idx="1"/>
          </p:nvPr>
        </p:nvSpPr>
        <p:spPr>
          <a:xfrm>
            <a:off x="5214942" y="2643182"/>
            <a:ext cx="3357586" cy="2995618"/>
          </a:xfrm>
        </p:spPr>
        <p:txBody>
          <a:bodyPr>
            <a:normAutofit/>
          </a:bodyPr>
          <a:lstStyle/>
          <a:p>
            <a:r>
              <a:rPr lang="ru-RU" b="1" dirty="0" smtClean="0">
                <a:latin typeface="Arial Narrow" pitchFamily="34" charset="0"/>
              </a:rPr>
              <a:t>Региональная общественная организация содействия защите прав пострадавших от теракта «Волга-Дон»</a:t>
            </a:r>
          </a:p>
          <a:p>
            <a:endParaRPr lang="ru-RU" b="1" dirty="0" smtClean="0">
              <a:latin typeface="Arial Narrow" pitchFamily="34" charset="0"/>
            </a:endParaRPr>
          </a:p>
          <a:p>
            <a:r>
              <a:rPr lang="ru-RU" b="1" dirty="0" smtClean="0">
                <a:latin typeface="Arial Narrow" pitchFamily="34" charset="0"/>
              </a:rPr>
              <a:t>Руководитель Халай Ирина Ивановна</a:t>
            </a:r>
            <a:endParaRPr lang="ru-RU" b="1" dirty="0">
              <a:latin typeface="Arial Narrow" pitchFamily="34" charset="0"/>
            </a:endParaRPr>
          </a:p>
        </p:txBody>
      </p:sp>
      <p:pic>
        <p:nvPicPr>
          <p:cNvPr id="1026" name="Picture 2" descr="C:\Users\Ирина\Pictures\Школа правовых знаний 2016\подростки\01.09\DSC05018-1.JPG"/>
          <p:cNvPicPr>
            <a:picLocks noChangeAspect="1" noChangeArrowheads="1"/>
          </p:cNvPicPr>
          <p:nvPr/>
        </p:nvPicPr>
        <p:blipFill>
          <a:blip r:embed="rId2"/>
          <a:srcRect/>
          <a:stretch>
            <a:fillRect/>
          </a:stretch>
        </p:blipFill>
        <p:spPr bwMode="auto">
          <a:xfrm>
            <a:off x="473715" y="3286124"/>
            <a:ext cx="4314479" cy="3214710"/>
          </a:xfrm>
          <a:prstGeom prst="rect">
            <a:avLst/>
          </a:prstGeom>
          <a:ln>
            <a:noFill/>
          </a:ln>
          <a:effectLst>
            <a:softEdge rad="112500"/>
          </a:effectLst>
        </p:spPr>
      </p:pic>
    </p:spTree>
  </p:cSld>
  <p:clrMapOvr>
    <a:masterClrMapping/>
  </p:clrMapOvr>
  <p:transition advTm="907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066" y="457200"/>
            <a:ext cx="3643338" cy="5900758"/>
          </a:xfrm>
        </p:spPr>
        <p:txBody>
          <a:bodyPr>
            <a:normAutofit/>
          </a:bodyPr>
          <a:lstStyle/>
          <a:p>
            <a:r>
              <a:rPr lang="ru-RU" dirty="0" smtClean="0"/>
              <a:t> </a:t>
            </a:r>
            <a:r>
              <a:rPr lang="ru-RU" sz="1400" b="1" dirty="0" smtClean="0">
                <a:latin typeface="Arial Narrow" pitchFamily="34" charset="0"/>
              </a:rPr>
              <a:t>Электронная почта РОО «Волга-Дон»:</a:t>
            </a:r>
            <a:br>
              <a:rPr lang="ru-RU" sz="1400" b="1" dirty="0" smtClean="0">
                <a:latin typeface="Arial Narrow" pitchFamily="34" charset="0"/>
              </a:rPr>
            </a:br>
            <a:r>
              <a:rPr lang="ru-RU" sz="1400" b="1" dirty="0" smtClean="0">
                <a:latin typeface="Arial Narrow" pitchFamily="34" charset="0"/>
              </a:rPr>
              <a:t> </a:t>
            </a:r>
            <a:r>
              <a:rPr lang="en-US" sz="1400" b="1" cap="none" dirty="0" smtClean="0">
                <a:latin typeface="Arial Narrow" pitchFamily="34" charset="0"/>
              </a:rPr>
              <a:t>ihalai@volga-don.org</a:t>
            </a:r>
            <a:r>
              <a:rPr lang="ru-RU" sz="1400" b="1" cap="none" dirty="0" smtClean="0">
                <a:latin typeface="Arial Narrow" pitchFamily="34" charset="0"/>
              </a:rPr>
              <a:t> </a:t>
            </a:r>
            <a:br>
              <a:rPr lang="ru-RU" sz="1400" b="1" cap="none" dirty="0" smtClean="0">
                <a:latin typeface="Arial Narrow" pitchFamily="34" charset="0"/>
              </a:rPr>
            </a:br>
            <a:r>
              <a:rPr lang="ru-RU" sz="1400" b="1" cap="none" dirty="0" smtClean="0">
                <a:latin typeface="Arial Narrow" pitchFamily="34" charset="0"/>
              </a:rPr>
              <a:t/>
            </a:r>
            <a:br>
              <a:rPr lang="ru-RU" sz="1400" b="1" cap="none" dirty="0" smtClean="0">
                <a:latin typeface="Arial Narrow" pitchFamily="34" charset="0"/>
              </a:rPr>
            </a:br>
            <a:r>
              <a:rPr lang="ru-RU" sz="1400" b="1" dirty="0" smtClean="0">
                <a:latin typeface="Arial Narrow" pitchFamily="34" charset="0"/>
              </a:rPr>
              <a:t>сайт организации: </a:t>
            </a:r>
            <a:r>
              <a:rPr lang="ru-RU" sz="1400" b="1" cap="none" dirty="0" smtClean="0">
                <a:latin typeface="Arial Narrow" pitchFamily="34" charset="0"/>
              </a:rPr>
              <a:t/>
            </a:r>
            <a:br>
              <a:rPr lang="ru-RU" sz="1400" b="1" cap="none" dirty="0" smtClean="0">
                <a:latin typeface="Arial Narrow" pitchFamily="34" charset="0"/>
              </a:rPr>
            </a:br>
            <a:r>
              <a:rPr lang="en-US" sz="1400" b="1" cap="none" dirty="0" smtClean="0">
                <a:latin typeface="Arial Narrow" pitchFamily="34" charset="0"/>
                <a:hlinkClick r:id="rId2"/>
              </a:rPr>
              <a:t>www.volga-don.org</a:t>
            </a:r>
            <a:r>
              <a:rPr lang="ru-RU" sz="1400" b="1" cap="none" dirty="0" smtClean="0">
                <a:latin typeface="Arial Narrow" pitchFamily="34" charset="0"/>
              </a:rPr>
              <a:t/>
            </a:r>
            <a:br>
              <a:rPr lang="ru-RU" sz="1400" b="1" cap="none" dirty="0" smtClean="0">
                <a:latin typeface="Arial Narrow" pitchFamily="34" charset="0"/>
              </a:rPr>
            </a:br>
            <a:r>
              <a:rPr lang="ru-RU" sz="1400" b="1" cap="none" dirty="0" smtClean="0">
                <a:latin typeface="Arial Narrow" pitchFamily="34" charset="0"/>
              </a:rPr>
              <a:t/>
            </a:r>
            <a:br>
              <a:rPr lang="ru-RU" sz="1400" b="1" cap="none" dirty="0" smtClean="0">
                <a:latin typeface="Arial Narrow" pitchFamily="34" charset="0"/>
              </a:rPr>
            </a:br>
            <a:r>
              <a:rPr lang="ru-RU" sz="1400" b="1" cap="none" dirty="0" err="1" smtClean="0">
                <a:latin typeface="Arial Narrow" pitchFamily="34" charset="0"/>
              </a:rPr>
              <a:t>СОЦИАЛЬнЫЕ</a:t>
            </a:r>
            <a:r>
              <a:rPr lang="ru-RU" sz="1400" b="1" cap="none" dirty="0" smtClean="0">
                <a:latin typeface="Arial Narrow" pitchFamily="34" charset="0"/>
              </a:rPr>
              <a:t> СЕТИ :</a:t>
            </a:r>
            <a:br>
              <a:rPr lang="ru-RU" sz="1400" b="1" cap="none" dirty="0" smtClean="0">
                <a:latin typeface="Arial Narrow" pitchFamily="34" charset="0"/>
              </a:rPr>
            </a:br>
            <a:r>
              <a:rPr lang="en-US" sz="1400" b="1" cap="none" dirty="0" smtClean="0">
                <a:latin typeface="Arial Narrow" pitchFamily="34" charset="0"/>
                <a:hlinkClick r:id="rId3"/>
              </a:rPr>
              <a:t>https://ok.ru/marks</a:t>
            </a:r>
            <a:r>
              <a:rPr lang="ru-RU" sz="1400" b="1" cap="none" dirty="0" smtClean="0">
                <a:latin typeface="Arial Narrow" pitchFamily="34" charset="0"/>
              </a:rPr>
              <a:t>, </a:t>
            </a:r>
            <a:r>
              <a:rPr lang="en-US" sz="1400" b="1" cap="none" dirty="0" smtClean="0">
                <a:latin typeface="Arial Narrow" pitchFamily="34" charset="0"/>
                <a:hlinkClick r:id="rId4"/>
              </a:rPr>
              <a:t>https://www.facebook.com/irina.khalay</a:t>
            </a:r>
            <a:r>
              <a:rPr lang="ru-RU" sz="1400" b="1" cap="none" dirty="0" smtClean="0">
                <a:latin typeface="Arial Narrow" pitchFamily="34" charset="0"/>
              </a:rPr>
              <a:t>, </a:t>
            </a:r>
            <a:r>
              <a:rPr lang="en-US" sz="1400" b="1" cap="none" dirty="0" smtClean="0">
                <a:latin typeface="Arial Narrow" pitchFamily="34" charset="0"/>
                <a:hlinkClick r:id="rId5"/>
              </a:rPr>
              <a:t>https://vk.com/id274477827</a:t>
            </a:r>
            <a:r>
              <a:rPr lang="ru-RU" sz="1400" b="1" cap="none" dirty="0" smtClean="0">
                <a:latin typeface="Arial Narrow" pitchFamily="34" charset="0"/>
              </a:rPr>
              <a:t/>
            </a:r>
            <a:br>
              <a:rPr lang="ru-RU" sz="1400" b="1" cap="none" dirty="0" smtClean="0">
                <a:latin typeface="Arial Narrow" pitchFamily="34" charset="0"/>
              </a:rPr>
            </a:br>
            <a:r>
              <a:rPr lang="ru-RU" sz="1400" b="1" cap="none" dirty="0" smtClean="0">
                <a:latin typeface="Arial Narrow" pitchFamily="34" charset="0"/>
              </a:rPr>
              <a:t/>
            </a:r>
            <a:br>
              <a:rPr lang="ru-RU" sz="1400" b="1" cap="none" dirty="0" smtClean="0">
                <a:latin typeface="Arial Narrow" pitchFamily="34" charset="0"/>
              </a:rPr>
            </a:br>
            <a:r>
              <a:rPr lang="en-US" sz="1400" b="1" cap="none" dirty="0" smtClean="0">
                <a:latin typeface="Arial Narrow" pitchFamily="34" charset="0"/>
                <a:hlinkClick r:id="rId6"/>
              </a:rPr>
              <a:t>http://vdnews.org/news/34677</a:t>
            </a:r>
            <a:r>
              <a:rPr lang="ru-RU" sz="1400" b="1" cap="none" smtClean="0">
                <a:latin typeface="Arial Narrow" pitchFamily="34" charset="0"/>
              </a:rPr>
              <a:t>,                                </a:t>
            </a:r>
            <a:r>
              <a:rPr lang="ru-RU" sz="1400" b="1" cap="none" smtClean="0">
                <a:latin typeface="Arial Narrow" pitchFamily="34" charset="0"/>
              </a:rPr>
              <a:t>    </a:t>
            </a:r>
            <a:r>
              <a:rPr lang="en-US" sz="1400" b="1" cap="none" dirty="0" smtClean="0">
                <a:latin typeface="Arial Narrow" pitchFamily="34" charset="0"/>
              </a:rPr>
              <a:t>http://palata-volgodonska.ru/2016/09/shkola-pravovyx-znanij-dlya-molodogo-pokoleniya/</a:t>
            </a:r>
            <a:r>
              <a:rPr lang="ru-RU" sz="1400" b="1" cap="none" dirty="0" smtClean="0">
                <a:latin typeface="Arial Narrow" pitchFamily="34" charset="0"/>
              </a:rPr>
              <a:t/>
            </a:r>
            <a:br>
              <a:rPr lang="ru-RU" sz="1400" b="1" cap="none" dirty="0" smtClean="0">
                <a:latin typeface="Arial Narrow" pitchFamily="34" charset="0"/>
              </a:rPr>
            </a:br>
            <a:r>
              <a:rPr lang="ru-RU" sz="1400" b="1" dirty="0" smtClean="0"/>
              <a:t/>
            </a:r>
            <a:br>
              <a:rPr lang="ru-RU" sz="1400" b="1" dirty="0" smtClean="0"/>
            </a:br>
            <a:r>
              <a:rPr lang="ru-RU" sz="1400" b="1" dirty="0" smtClean="0"/>
              <a:t/>
            </a:r>
            <a:br>
              <a:rPr lang="ru-RU" sz="1400" b="1" dirty="0" smtClean="0"/>
            </a:br>
            <a:r>
              <a:rPr lang="ru-RU" sz="1400" b="1" dirty="0" smtClean="0">
                <a:latin typeface="Arial Narrow" pitchFamily="34" charset="0"/>
              </a:rPr>
              <a:t>Дальнейшие планы :</a:t>
            </a:r>
            <a:br>
              <a:rPr lang="ru-RU" sz="1400" b="1" dirty="0" smtClean="0">
                <a:latin typeface="Arial Narrow" pitchFamily="34" charset="0"/>
              </a:rPr>
            </a:br>
            <a:r>
              <a:rPr lang="ru-RU" sz="1400" b="1" dirty="0" smtClean="0">
                <a:latin typeface="Arial Narrow" pitchFamily="34" charset="0"/>
              </a:rPr>
              <a:t>участие в </a:t>
            </a:r>
            <a:r>
              <a:rPr lang="ru-RU" sz="1400" b="1" dirty="0" err="1" smtClean="0">
                <a:latin typeface="Arial Narrow" pitchFamily="34" charset="0"/>
              </a:rPr>
              <a:t>грантовых</a:t>
            </a:r>
            <a:r>
              <a:rPr lang="ru-RU" sz="1400" b="1" dirty="0" smtClean="0">
                <a:latin typeface="Arial Narrow" pitchFamily="34" charset="0"/>
              </a:rPr>
              <a:t> конкурсах для расширения территории охвата мониторинга и увеличения количества участников правовых викторин и психологических тренингов , вступление в ассоциацию  и соответственно реестр поставщиков социальных услуг Ростовской области </a:t>
            </a:r>
            <a:r>
              <a:rPr lang="ru-RU" sz="1400" b="1" dirty="0" smtClean="0"/>
              <a:t/>
            </a:r>
            <a:br>
              <a:rPr lang="ru-RU" sz="1400" b="1" dirty="0" smtClean="0"/>
            </a:br>
            <a:endParaRPr lang="ru-RU" sz="1400" b="1" dirty="0">
              <a:latin typeface="Arial Narrow" pitchFamily="34" charset="0"/>
            </a:endParaRPr>
          </a:p>
        </p:txBody>
      </p:sp>
      <p:pic>
        <p:nvPicPr>
          <p:cNvPr id="4" name="Содержимое 3" descr="Нанесение на шарф - копия.jpg"/>
          <p:cNvPicPr>
            <a:picLocks noGrp="1" noChangeAspect="1"/>
          </p:cNvPicPr>
          <p:nvPr>
            <p:ph idx="1"/>
          </p:nvPr>
        </p:nvPicPr>
        <p:blipFill>
          <a:blip r:embed="rId7"/>
          <a:stretch>
            <a:fillRect/>
          </a:stretch>
        </p:blipFill>
        <p:spPr>
          <a:xfrm>
            <a:off x="285720" y="357166"/>
            <a:ext cx="3635254" cy="2857520"/>
          </a:xfrm>
          <a:prstGeom prst="rect">
            <a:avLst/>
          </a:prstGeom>
          <a:ln>
            <a:noFill/>
          </a:ln>
          <a:effectLst>
            <a:softEdge rad="112500"/>
          </a:effectLst>
        </p:spPr>
      </p:pic>
      <p:pic>
        <p:nvPicPr>
          <p:cNvPr id="6" name="Picture 4" descr="IMG_0182"/>
          <p:cNvPicPr>
            <a:picLocks noChangeAspect="1" noChangeArrowheads="1"/>
          </p:cNvPicPr>
          <p:nvPr/>
        </p:nvPicPr>
        <p:blipFill>
          <a:blip r:embed="rId8" cstate="print"/>
          <a:srcRect/>
          <a:stretch>
            <a:fillRect/>
          </a:stretch>
        </p:blipFill>
        <p:spPr>
          <a:xfrm>
            <a:off x="1000100" y="3714752"/>
            <a:ext cx="3711522" cy="2786082"/>
          </a:xfrm>
          <a:prstGeom prst="rect">
            <a:avLst/>
          </a:prstGeom>
          <a:ln>
            <a:noFill/>
          </a:ln>
          <a:effectLst>
            <a:softEdge rad="112500"/>
          </a:effectLst>
        </p:spPr>
      </p:pic>
    </p:spTree>
  </p:cSld>
  <p:clrMapOvr>
    <a:masterClrMapping/>
  </p:clrMapOvr>
  <p:transition advTm="1032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9190" y="457200"/>
            <a:ext cx="4062410" cy="6043634"/>
          </a:xfrm>
        </p:spPr>
        <p:txBody>
          <a:bodyPr>
            <a:noAutofit/>
          </a:bodyPr>
          <a:lstStyle/>
          <a:p>
            <a:r>
              <a:rPr lang="ru-RU" sz="2000" b="1" dirty="0" smtClean="0">
                <a:latin typeface="Arial Narrow" pitchFamily="34" charset="0"/>
              </a:rPr>
              <a:t>Проект направлен на создание условий для комфортного и безопасного проживания граждан, налаживания конструктивного диалога с органами власти, эффективный общественный контроль за деятельностью органов власти, а также их прозрачности и открытости, повышение уровня доверия населения к деятельности государственных и муниципальных учреждений здравоохранения, социальной сферы и правоохранительных органов, повышение правовой грамотности и психологической устойчивости участников проекта, эффективный общественный контроль с дальнейшим совместно с органами поиском  решения выявленных проблем. </a:t>
            </a:r>
            <a:r>
              <a:rPr lang="ru-RU" sz="2000" dirty="0" smtClean="0">
                <a:latin typeface="Arial Narrow" pitchFamily="34" charset="0"/>
              </a:rPr>
              <a:t/>
            </a:r>
            <a:br>
              <a:rPr lang="ru-RU" sz="2000" dirty="0" smtClean="0">
                <a:latin typeface="Arial Narrow" pitchFamily="34" charset="0"/>
              </a:rPr>
            </a:br>
            <a:endParaRPr lang="ru-RU" sz="2000" dirty="0">
              <a:latin typeface="Arial Narrow" pitchFamily="34" charset="0"/>
            </a:endParaRPr>
          </a:p>
        </p:txBody>
      </p:sp>
      <p:pic>
        <p:nvPicPr>
          <p:cNvPr id="4" name="Содержимое 3" descr="DSC04407.JPG"/>
          <p:cNvPicPr>
            <a:picLocks noGrp="1" noChangeAspect="1"/>
          </p:cNvPicPr>
          <p:nvPr>
            <p:ph idx="1"/>
          </p:nvPr>
        </p:nvPicPr>
        <p:blipFill>
          <a:blip r:embed="rId2" cstate="print"/>
          <a:stretch>
            <a:fillRect/>
          </a:stretch>
        </p:blipFill>
        <p:spPr>
          <a:xfrm>
            <a:off x="738162" y="428604"/>
            <a:ext cx="3905276" cy="2928958"/>
          </a:xfrm>
          <a:prstGeom prst="rect">
            <a:avLst/>
          </a:prstGeom>
          <a:ln>
            <a:noFill/>
          </a:ln>
          <a:effectLst>
            <a:softEdge rad="112500"/>
          </a:effectLst>
        </p:spPr>
      </p:pic>
      <p:pic>
        <p:nvPicPr>
          <p:cNvPr id="2052" name="Picture 4" descr="C:\Users\Ирина\Pictures\Грант мониторинг\СРЦ  Волгодонск\СРЦ 23 03 16\IMG_6253.JPG"/>
          <p:cNvPicPr>
            <a:picLocks noChangeAspect="1" noChangeArrowheads="1"/>
          </p:cNvPicPr>
          <p:nvPr/>
        </p:nvPicPr>
        <p:blipFill>
          <a:blip r:embed="rId3"/>
          <a:srcRect/>
          <a:stretch>
            <a:fillRect/>
          </a:stretch>
        </p:blipFill>
        <p:spPr bwMode="auto">
          <a:xfrm>
            <a:off x="616095" y="3786190"/>
            <a:ext cx="3967289" cy="2643206"/>
          </a:xfrm>
          <a:prstGeom prst="rect">
            <a:avLst/>
          </a:prstGeom>
          <a:ln>
            <a:noFill/>
          </a:ln>
          <a:effectLst>
            <a:softEdge rad="112500"/>
          </a:effectLst>
        </p:spPr>
      </p:pic>
    </p:spTree>
  </p:cSld>
  <p:clrMapOvr>
    <a:masterClrMapping/>
  </p:clrMapOvr>
  <p:transition advTm="847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457200"/>
            <a:ext cx="3143272" cy="5329254"/>
          </a:xfrm>
        </p:spPr>
        <p:txBody>
          <a:bodyPr/>
          <a:lstStyle/>
          <a:p>
            <a:pPr algn="r"/>
            <a:r>
              <a:rPr lang="ru-RU" sz="2400" b="1" dirty="0" smtClean="0">
                <a:latin typeface="Arial Narrow" pitchFamily="34" charset="0"/>
              </a:rPr>
              <a:t>Целевая аудитория проекта</a:t>
            </a:r>
            <a:br>
              <a:rPr lang="ru-RU" sz="2400" b="1" dirty="0" smtClean="0">
                <a:latin typeface="Arial Narrow" pitchFamily="34" charset="0"/>
              </a:rPr>
            </a:br>
            <a:r>
              <a:rPr lang="ru-RU" sz="2400" b="1" dirty="0" smtClean="0">
                <a:latin typeface="Arial Narrow" pitchFamily="34" charset="0"/>
              </a:rPr>
              <a:t/>
            </a:r>
            <a:br>
              <a:rPr lang="ru-RU" sz="2400" b="1" dirty="0" smtClean="0">
                <a:latin typeface="Arial Narrow" pitchFamily="34" charset="0"/>
              </a:rPr>
            </a:br>
            <a:r>
              <a:rPr lang="ru-RU" sz="2400" b="1" dirty="0" smtClean="0">
                <a:latin typeface="Arial Narrow" pitchFamily="34" charset="0"/>
              </a:rPr>
              <a:t> Социально-незащищенные слои населения- жители Ростовской области - пожилые люди, инвалиды, дети, подростки</a:t>
            </a:r>
            <a:r>
              <a:rPr lang="ru-RU" sz="1600" b="1" dirty="0" smtClean="0">
                <a:latin typeface="Arial Narrow" pitchFamily="34" charset="0"/>
              </a:rPr>
              <a:t>,</a:t>
            </a:r>
            <a:br>
              <a:rPr lang="ru-RU" sz="1600" b="1" dirty="0" smtClean="0">
                <a:latin typeface="Arial Narrow" pitchFamily="34" charset="0"/>
              </a:rPr>
            </a:br>
            <a:r>
              <a:rPr lang="ru-RU" sz="1600" b="1" dirty="0" smtClean="0">
                <a:latin typeface="Arial Narrow" pitchFamily="34" charset="0"/>
              </a:rPr>
              <a:t>.</a:t>
            </a:r>
            <a:r>
              <a:rPr lang="ru-RU" dirty="0" smtClean="0"/>
              <a:t/>
            </a:r>
            <a:br>
              <a:rPr lang="ru-RU" dirty="0" smtClean="0"/>
            </a:br>
            <a:endParaRPr lang="ru-RU" dirty="0"/>
          </a:p>
        </p:txBody>
      </p:sp>
      <p:pic>
        <p:nvPicPr>
          <p:cNvPr id="4" name="Содержимое 3" descr="image13.jpg"/>
          <p:cNvPicPr>
            <a:picLocks noGrp="1" noChangeAspect="1"/>
          </p:cNvPicPr>
          <p:nvPr>
            <p:ph idx="1"/>
          </p:nvPr>
        </p:nvPicPr>
        <p:blipFill>
          <a:blip r:embed="rId2" cstate="print"/>
          <a:stretch>
            <a:fillRect/>
          </a:stretch>
        </p:blipFill>
        <p:spPr>
          <a:xfrm>
            <a:off x="4514820" y="357166"/>
            <a:ext cx="3905276" cy="2928958"/>
          </a:xfrm>
          <a:prstGeom prst="rect">
            <a:avLst/>
          </a:prstGeom>
          <a:ln>
            <a:noFill/>
          </a:ln>
          <a:effectLst>
            <a:softEdge rad="112500"/>
          </a:effectLst>
        </p:spPr>
      </p:pic>
      <p:pic>
        <p:nvPicPr>
          <p:cNvPr id="3075" name="Picture 3" descr="C:\Users\Ирина\Pictures\Грант мониторинг\СРЦ  Волгодонск\СРЦ 23 03 16\IMG_6212.JPG"/>
          <p:cNvPicPr>
            <a:picLocks noChangeAspect="1" noChangeArrowheads="1"/>
          </p:cNvPicPr>
          <p:nvPr/>
        </p:nvPicPr>
        <p:blipFill>
          <a:blip r:embed="rId3"/>
          <a:srcRect/>
          <a:stretch>
            <a:fillRect/>
          </a:stretch>
        </p:blipFill>
        <p:spPr bwMode="auto">
          <a:xfrm>
            <a:off x="4414712" y="3643314"/>
            <a:ext cx="3967288" cy="2643206"/>
          </a:xfrm>
          <a:prstGeom prst="rect">
            <a:avLst/>
          </a:prstGeom>
          <a:ln>
            <a:noFill/>
          </a:ln>
          <a:effectLst>
            <a:softEdge rad="112500"/>
          </a:effectLst>
        </p:spPr>
      </p:pic>
    </p:spTree>
  </p:cSld>
  <p:clrMapOvr>
    <a:masterClrMapping/>
  </p:clrMapOvr>
  <p:transition advTm="1007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62" y="428604"/>
            <a:ext cx="4071966" cy="6429396"/>
          </a:xfrm>
        </p:spPr>
        <p:txBody>
          <a:bodyPr>
            <a:normAutofit fontScale="90000"/>
          </a:bodyPr>
          <a:lstStyle/>
          <a:p>
            <a:r>
              <a:rPr lang="ru-RU" sz="1400" b="1" dirty="0" smtClean="0">
                <a:latin typeface="Arial Narrow" pitchFamily="34" charset="0"/>
              </a:rPr>
              <a:t>Проведен мониторинг 68 учреждений здравоохранения, </a:t>
            </a:r>
            <a:r>
              <a:rPr lang="ru-RU" sz="1400" b="1" dirty="0" err="1" smtClean="0">
                <a:latin typeface="Arial Narrow" pitchFamily="34" charset="0"/>
              </a:rPr>
              <a:t>соцсферы</a:t>
            </a:r>
            <a:r>
              <a:rPr lang="ru-RU" sz="1400" b="1" dirty="0" smtClean="0">
                <a:latin typeface="Arial Narrow" pitchFamily="34" charset="0"/>
              </a:rPr>
              <a:t>, ОВД,  опрошено более 2000человек</a:t>
            </a:r>
            <a:br>
              <a:rPr lang="ru-RU" sz="1400" b="1" dirty="0" smtClean="0">
                <a:latin typeface="Arial Narrow" pitchFamily="34" charset="0"/>
              </a:rPr>
            </a:br>
            <a:r>
              <a:rPr lang="ru-RU" sz="1400" b="1" dirty="0" smtClean="0">
                <a:latin typeface="Arial Narrow" pitchFamily="34" charset="0"/>
              </a:rPr>
              <a:t>проведен  Круглый стол с органами власти с участием активистов РОО СЗППТ "Волга-Дон", членами ОНК РО, Общественной палаты г. Волгодонска , Общественных советов: по вопросам здравоохранения, ОВД , для информирования  органов власти и общество, о целях и задачах проекта, намечены наиболее эффективные пути реализации проекта.  </a:t>
            </a:r>
            <a:br>
              <a:rPr lang="ru-RU" sz="1400" b="1" dirty="0" smtClean="0">
                <a:latin typeface="Arial Narrow" pitchFamily="34" charset="0"/>
              </a:rPr>
            </a:br>
            <a:r>
              <a:rPr lang="ru-RU" sz="1400" b="1" dirty="0" smtClean="0">
                <a:latin typeface="Arial Narrow" pitchFamily="34" charset="0"/>
              </a:rPr>
              <a:t/>
            </a:r>
            <a:br>
              <a:rPr lang="ru-RU" sz="1400" b="1" dirty="0" smtClean="0">
                <a:latin typeface="Arial Narrow" pitchFamily="34" charset="0"/>
              </a:rPr>
            </a:br>
            <a:r>
              <a:rPr lang="ru-RU" sz="1400" b="1" dirty="0" smtClean="0">
                <a:latin typeface="Arial Narrow" pitchFamily="34" charset="0"/>
              </a:rPr>
              <a:t>Было проведено 30 тематических занятий и викторин для  представителей старшего поколения, инвалидов и несовершеннолетних, в том числе воспитанников социально-реабилитационного центра для несовершеннолетних «Аистенок», в которых приняли участие  100 человек, для повышения их правовой грамотности, выработке гражданского правосознания и неприятия преступного поведения. </a:t>
            </a:r>
            <a:br>
              <a:rPr lang="ru-RU" sz="1400" b="1" dirty="0" smtClean="0">
                <a:latin typeface="Arial Narrow" pitchFamily="34" charset="0"/>
              </a:rPr>
            </a:br>
            <a:r>
              <a:rPr lang="ru-RU" sz="1400" b="1" dirty="0" smtClean="0">
                <a:latin typeface="Arial Narrow" pitchFamily="34" charset="0"/>
              </a:rPr>
              <a:t/>
            </a:r>
            <a:br>
              <a:rPr lang="ru-RU" sz="1400" b="1" dirty="0" smtClean="0">
                <a:latin typeface="Arial Narrow" pitchFamily="34" charset="0"/>
              </a:rPr>
            </a:br>
            <a:r>
              <a:rPr lang="ru-RU" sz="1400" b="1" dirty="0" smtClean="0">
                <a:latin typeface="Arial Narrow" pitchFamily="34" charset="0"/>
              </a:rPr>
              <a:t>проведено 24 психологических занятий с представителями старшего поколения, инвалидов в которых приняли участие 60 чел., что помогло в выборе стратегии неконфликтного поведения, умению вовремя распознавать и избегать конфликтные ситуации, травмирующие последствия таких ситуаций, жить в мире и согласии с окружающим и людьми и с самим собой. </a:t>
            </a:r>
            <a:br>
              <a:rPr lang="ru-RU" sz="1400" b="1" dirty="0" smtClean="0">
                <a:latin typeface="Arial Narrow" pitchFamily="34" charset="0"/>
              </a:rPr>
            </a:br>
            <a:r>
              <a:rPr lang="ru-RU" sz="1400" b="1" dirty="0" smtClean="0">
                <a:latin typeface="Arial Narrow" pitchFamily="34" charset="0"/>
              </a:rPr>
              <a:t/>
            </a:r>
            <a:br>
              <a:rPr lang="ru-RU" sz="1400" b="1" dirty="0" smtClean="0">
                <a:latin typeface="Arial Narrow" pitchFamily="34" charset="0"/>
              </a:rPr>
            </a:br>
            <a:r>
              <a:rPr lang="ru-RU" sz="1400" b="1" dirty="0" smtClean="0">
                <a:latin typeface="Arial Narrow" pitchFamily="34" charset="0"/>
              </a:rPr>
              <a:t>63 представителя старшего поколения, инвалидов прошли обучение компьютерной грамотности, </a:t>
            </a:r>
            <a:br>
              <a:rPr lang="ru-RU" sz="1400" b="1" dirty="0" smtClean="0">
                <a:latin typeface="Arial Narrow" pitchFamily="34" charset="0"/>
              </a:rPr>
            </a:br>
            <a:r>
              <a:rPr lang="ru-RU" sz="1400" b="1" dirty="0" smtClean="0">
                <a:latin typeface="Arial Narrow" pitchFamily="34" charset="0"/>
              </a:rPr>
              <a:t/>
            </a:r>
            <a:br>
              <a:rPr lang="ru-RU" sz="1400" b="1" dirty="0" smtClean="0">
                <a:latin typeface="Arial Narrow" pitchFamily="34" charset="0"/>
              </a:rPr>
            </a:br>
            <a:r>
              <a:rPr lang="ru-RU" sz="1400" b="1" dirty="0" smtClean="0">
                <a:latin typeface="Arial Narrow" pitchFamily="34" charset="0"/>
              </a:rPr>
              <a:t>Было проведено 6 психологических тренингов на загородной базе отдыха, в которых приняли участие 100 человек,  в том числе воспитанники социально-реабилитационного центра для несовершеннолетних г. Волгодонска.</a:t>
            </a:r>
            <a:r>
              <a:rPr lang="ru-RU" sz="1300" b="1" dirty="0" smtClean="0">
                <a:latin typeface="Arial Narrow" pitchFamily="34" charset="0"/>
              </a:rPr>
              <a:t/>
            </a:r>
            <a:br>
              <a:rPr lang="ru-RU" sz="1300" b="1" dirty="0" smtClean="0">
                <a:latin typeface="Arial Narrow" pitchFamily="34" charset="0"/>
              </a:rPr>
            </a:br>
            <a:endParaRPr lang="ru-RU" sz="1300" b="1" dirty="0">
              <a:latin typeface="Arial Narrow" pitchFamily="34" charset="0"/>
            </a:endParaRPr>
          </a:p>
        </p:txBody>
      </p:sp>
      <p:pic>
        <p:nvPicPr>
          <p:cNvPr id="4" name="Содержимое 3" descr=" DSC03579-1.JPG"/>
          <p:cNvPicPr>
            <a:picLocks noGrp="1" noChangeAspect="1"/>
          </p:cNvPicPr>
          <p:nvPr>
            <p:ph idx="1"/>
          </p:nvPr>
        </p:nvPicPr>
        <p:blipFill>
          <a:blip r:embed="rId2" cstate="print"/>
          <a:stretch>
            <a:fillRect/>
          </a:stretch>
        </p:blipFill>
        <p:spPr>
          <a:xfrm>
            <a:off x="214282" y="111225"/>
            <a:ext cx="2786082" cy="2089562"/>
          </a:xfrm>
          <a:prstGeom prst="rect">
            <a:avLst/>
          </a:prstGeom>
          <a:ln>
            <a:noFill/>
          </a:ln>
          <a:effectLst>
            <a:softEdge rad="112500"/>
          </a:effectLst>
        </p:spPr>
      </p:pic>
      <p:pic>
        <p:nvPicPr>
          <p:cNvPr id="1026" name="Picture 2" descr="C:\Users\Ирина\Pictures\компьтерные курсы\2016\1\DSC00168.JPG"/>
          <p:cNvPicPr>
            <a:picLocks noChangeAspect="1" noChangeArrowheads="1"/>
          </p:cNvPicPr>
          <p:nvPr/>
        </p:nvPicPr>
        <p:blipFill>
          <a:blip r:embed="rId3" cstate="print"/>
          <a:srcRect/>
          <a:stretch>
            <a:fillRect/>
          </a:stretch>
        </p:blipFill>
        <p:spPr bwMode="auto">
          <a:xfrm>
            <a:off x="500033" y="2214554"/>
            <a:ext cx="3048023" cy="2286016"/>
          </a:xfrm>
          <a:prstGeom prst="rect">
            <a:avLst/>
          </a:prstGeom>
          <a:ln>
            <a:noFill/>
          </a:ln>
          <a:effectLst>
            <a:softEdge rad="112500"/>
          </a:effectLst>
        </p:spPr>
      </p:pic>
      <p:pic>
        <p:nvPicPr>
          <p:cNvPr id="1027" name="Picture 3" descr="C:\Users\Ирина\Pictures\Школа правовых знаний 2016\06.07\DSC04051.JPG"/>
          <p:cNvPicPr>
            <a:picLocks noChangeAspect="1" noChangeArrowheads="1"/>
          </p:cNvPicPr>
          <p:nvPr/>
        </p:nvPicPr>
        <p:blipFill>
          <a:blip r:embed="rId4" cstate="print"/>
          <a:srcRect/>
          <a:stretch>
            <a:fillRect/>
          </a:stretch>
        </p:blipFill>
        <p:spPr bwMode="auto">
          <a:xfrm>
            <a:off x="1214198" y="4572008"/>
            <a:ext cx="2859690" cy="2143140"/>
          </a:xfrm>
          <a:prstGeom prst="rect">
            <a:avLst/>
          </a:prstGeom>
          <a:ln>
            <a:noFill/>
          </a:ln>
          <a:effectLst>
            <a:softEdge rad="112500"/>
          </a:effectLst>
        </p:spPr>
      </p:pic>
    </p:spTree>
  </p:cSld>
  <p:clrMapOvr>
    <a:masterClrMapping/>
  </p:clrMapOvr>
  <p:transition advTm="10109"/>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85728"/>
            <a:ext cx="3929090" cy="6286544"/>
          </a:xfrm>
        </p:spPr>
        <p:txBody>
          <a:bodyPr>
            <a:noAutofit/>
          </a:bodyPr>
          <a:lstStyle/>
          <a:p>
            <a:pPr algn="r"/>
            <a:r>
              <a:rPr lang="ru-RU" sz="1600" b="1" dirty="0" smtClean="0">
                <a:latin typeface="Arial Narrow" pitchFamily="34" charset="0"/>
              </a:rPr>
              <a:t>Осуществление эффективного общественного контроля деятельности органов власти посредством  мониторинга  способствовало комфортному и безопасному проживанию граждан, помогло  определить проблемные вопросы, способствовало началу конструктивного диалога и широкого  взаимодействия граждан и </a:t>
            </a:r>
            <a:br>
              <a:rPr lang="ru-RU" sz="1600" b="1" dirty="0" smtClean="0">
                <a:latin typeface="Arial Narrow" pitchFamily="34" charset="0"/>
              </a:rPr>
            </a:br>
            <a:r>
              <a:rPr lang="ru-RU" sz="1600" b="1" dirty="0" smtClean="0">
                <a:latin typeface="Arial Narrow" pitchFamily="34" charset="0"/>
              </a:rPr>
              <a:t> представителей власти. Освещение в СМИ результатов мониторинга деятельности органов власти ,  Круглых столов, проведенных совместно с представителями учреждений ведомств по обсуждению  проблемных вопросов и выработке эффективных путей их решения, позволило продемонстрировать </a:t>
            </a:r>
            <a:br>
              <a:rPr lang="ru-RU" sz="1600" b="1" dirty="0" smtClean="0">
                <a:latin typeface="Arial Narrow" pitchFamily="34" charset="0"/>
              </a:rPr>
            </a:br>
            <a:r>
              <a:rPr lang="ru-RU" sz="1600" b="1" dirty="0" smtClean="0">
                <a:latin typeface="Arial Narrow" pitchFamily="34" charset="0"/>
              </a:rPr>
              <a:t> обществу реальное положение дел в системе здравоохранения, социальной защиты, подразделениях   МВД, повысило открытость и уровень доверия населения к органам исполнительной власти.</a:t>
            </a:r>
            <a:br>
              <a:rPr lang="ru-RU" sz="1600" b="1" dirty="0" smtClean="0">
                <a:latin typeface="Arial Narrow" pitchFamily="34" charset="0"/>
              </a:rPr>
            </a:br>
            <a:r>
              <a:rPr lang="ru-RU" sz="1600" b="1" dirty="0" smtClean="0">
                <a:latin typeface="Arial Narrow" pitchFamily="34" charset="0"/>
              </a:rPr>
              <a:t> В ходе проведения тренингов и занятий участники проекта повысили уровень знаний в области прав  человека, свобод, что в дальнейшем будет способствовать формированию их активной гражданской  позиции, повысит психологическую устойчивость. </a:t>
            </a:r>
            <a:br>
              <a:rPr lang="ru-RU" sz="1600" b="1" dirty="0" smtClean="0">
                <a:latin typeface="Arial Narrow" pitchFamily="34" charset="0"/>
              </a:rPr>
            </a:br>
            <a:endParaRPr lang="ru-RU" sz="1600" b="1" dirty="0">
              <a:latin typeface="Arial Narrow" pitchFamily="34" charset="0"/>
            </a:endParaRPr>
          </a:p>
        </p:txBody>
      </p:sp>
      <p:pic>
        <p:nvPicPr>
          <p:cNvPr id="7" name="Содержимое 6" descr="DSC04625.JPG"/>
          <p:cNvPicPr>
            <a:picLocks noGrp="1" noChangeAspect="1"/>
          </p:cNvPicPr>
          <p:nvPr>
            <p:ph idx="1"/>
          </p:nvPr>
        </p:nvPicPr>
        <p:blipFill>
          <a:blip r:embed="rId2" cstate="print"/>
          <a:stretch>
            <a:fillRect/>
          </a:stretch>
        </p:blipFill>
        <p:spPr>
          <a:xfrm>
            <a:off x="5500694" y="3929066"/>
            <a:ext cx="3143271" cy="2357454"/>
          </a:xfrm>
          <a:prstGeom prst="rect">
            <a:avLst/>
          </a:prstGeom>
          <a:ln>
            <a:noFill/>
          </a:ln>
          <a:effectLst>
            <a:softEdge rad="112500"/>
          </a:effectLst>
        </p:spPr>
      </p:pic>
      <p:pic>
        <p:nvPicPr>
          <p:cNvPr id="2050" name="Picture 2" descr="C:\Users\Ирина\Pictures\22.07 Круглый стол Ростов\DSC04417.JPG"/>
          <p:cNvPicPr>
            <a:picLocks noChangeAspect="1" noChangeArrowheads="1"/>
          </p:cNvPicPr>
          <p:nvPr/>
        </p:nvPicPr>
        <p:blipFill>
          <a:blip r:embed="rId3"/>
          <a:srcRect/>
          <a:stretch>
            <a:fillRect/>
          </a:stretch>
        </p:blipFill>
        <p:spPr bwMode="auto">
          <a:xfrm>
            <a:off x="5214942" y="785794"/>
            <a:ext cx="3336305" cy="2500330"/>
          </a:xfrm>
          <a:prstGeom prst="rect">
            <a:avLst/>
          </a:prstGeom>
          <a:ln>
            <a:noFill/>
          </a:ln>
          <a:effectLst>
            <a:softEdge rad="112500"/>
          </a:effectLst>
        </p:spPr>
      </p:pic>
    </p:spTree>
  </p:cSld>
  <p:clrMapOvr>
    <a:masterClrMapping/>
  </p:clrMapOvr>
  <p:transition advTm="1010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7818" y="500042"/>
            <a:ext cx="3786182" cy="6072230"/>
          </a:xfrm>
        </p:spPr>
        <p:txBody>
          <a:bodyPr>
            <a:noAutofit/>
          </a:bodyPr>
          <a:lstStyle/>
          <a:p>
            <a:r>
              <a:rPr lang="ru-RU" sz="2000" b="1" dirty="0" smtClean="0">
                <a:latin typeface="Arial Narrow" pitchFamily="34" charset="0"/>
              </a:rPr>
              <a:t>Подобного проекта не было в ЮФО . Такого масштабного мониторинга не проводилось нигде</a:t>
            </a:r>
            <a:br>
              <a:rPr lang="ru-RU" sz="2000" b="1" dirty="0" smtClean="0">
                <a:latin typeface="Arial Narrow" pitchFamily="34" charset="0"/>
              </a:rPr>
            </a:br>
            <a:r>
              <a:rPr lang="ru-RU" sz="2000" b="1" dirty="0" smtClean="0">
                <a:latin typeface="Arial Narrow" pitchFamily="34" charset="0"/>
              </a:rPr>
              <a:t>Для проведения мониторинга привлечены представители старшего поколения, пострадавшие от теракта. Проведен мониторинг 68 учреждений опрошено более 2000человек. Заключено соглашение о сотрудничестве с социально-реабилитационного центра для несовершеннолетних г. Волгодонска , в котором были проведены правовые викторины, Ребята из СРЦ вместе с подростками из семей пострадавших от теракта, приняли участие в психологических тренингах на загородной базе отдыха </a:t>
            </a:r>
            <a:endParaRPr lang="ru-RU" sz="2000" b="1" dirty="0">
              <a:latin typeface="Arial Narrow" pitchFamily="34" charset="0"/>
            </a:endParaRPr>
          </a:p>
        </p:txBody>
      </p:sp>
      <p:pic>
        <p:nvPicPr>
          <p:cNvPr id="4" name="Содержимое 3" descr="image-2.jpg"/>
          <p:cNvPicPr>
            <a:picLocks noGrp="1" noChangeAspect="1"/>
          </p:cNvPicPr>
          <p:nvPr>
            <p:ph idx="1"/>
          </p:nvPr>
        </p:nvPicPr>
        <p:blipFill>
          <a:blip r:embed="rId2"/>
          <a:stretch>
            <a:fillRect/>
          </a:stretch>
        </p:blipFill>
        <p:spPr>
          <a:xfrm>
            <a:off x="285721" y="214290"/>
            <a:ext cx="3000396" cy="2250297"/>
          </a:xfrm>
          <a:prstGeom prst="rect">
            <a:avLst/>
          </a:prstGeom>
          <a:ln>
            <a:noFill/>
          </a:ln>
          <a:effectLst>
            <a:softEdge rad="112500"/>
          </a:effectLst>
        </p:spPr>
      </p:pic>
      <p:pic>
        <p:nvPicPr>
          <p:cNvPr id="3074" name="Picture 2" descr="C:\Users\Ирина\Pictures\Школа правовых знаний 2016\подростки\10.08\DSC04666.JPG"/>
          <p:cNvPicPr>
            <a:picLocks noChangeAspect="1" noChangeArrowheads="1"/>
          </p:cNvPicPr>
          <p:nvPr/>
        </p:nvPicPr>
        <p:blipFill>
          <a:blip r:embed="rId3" cstate="print"/>
          <a:srcRect/>
          <a:stretch>
            <a:fillRect/>
          </a:stretch>
        </p:blipFill>
        <p:spPr bwMode="auto">
          <a:xfrm>
            <a:off x="1142976" y="2500306"/>
            <a:ext cx="2857520" cy="2141514"/>
          </a:xfrm>
          <a:prstGeom prst="rect">
            <a:avLst/>
          </a:prstGeom>
          <a:ln>
            <a:noFill/>
          </a:ln>
          <a:effectLst>
            <a:softEdge rad="112500"/>
          </a:effectLst>
        </p:spPr>
      </p:pic>
      <p:pic>
        <p:nvPicPr>
          <p:cNvPr id="3076" name="Picture 4" descr="C:\Users\Ирина\Pictures\Психологические тренинги 07.2016\27.07 дети\DSC04468.JPG"/>
          <p:cNvPicPr>
            <a:picLocks noChangeAspect="1" noChangeArrowheads="1"/>
          </p:cNvPicPr>
          <p:nvPr/>
        </p:nvPicPr>
        <p:blipFill>
          <a:blip r:embed="rId4" cstate="print"/>
          <a:srcRect/>
          <a:stretch>
            <a:fillRect/>
          </a:stretch>
        </p:blipFill>
        <p:spPr bwMode="auto">
          <a:xfrm>
            <a:off x="2428860" y="4662948"/>
            <a:ext cx="2928958" cy="2195052"/>
          </a:xfrm>
          <a:prstGeom prst="rect">
            <a:avLst/>
          </a:prstGeom>
          <a:ln>
            <a:noFill/>
          </a:ln>
          <a:effectLst>
            <a:softEdge rad="112500"/>
          </a:effectLst>
        </p:spPr>
      </p:pic>
    </p:spTree>
  </p:cSld>
  <p:clrMapOvr>
    <a:masterClrMapping/>
  </p:clrMapOvr>
  <p:transition advTm="920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57200"/>
            <a:ext cx="3786214" cy="5757882"/>
          </a:xfrm>
        </p:spPr>
        <p:txBody>
          <a:bodyPr>
            <a:noAutofit/>
          </a:bodyPr>
          <a:lstStyle/>
          <a:p>
            <a:pPr algn="r"/>
            <a:r>
              <a:rPr lang="ru-RU" sz="2400" b="1" dirty="0" smtClean="0">
                <a:latin typeface="Arial Narrow" pitchFamily="34" charset="0"/>
              </a:rPr>
              <a:t>Проект «Комфортная и безопасная жизнь социально-незащищенных слоев населения через конструктивный диалог с органами власти и эффективный общественный контроль в Ростовской  области», реализован  на средства Президентского гранта в соответствии с распоряжением Президента Российской Федерации от 01.04.2015 № 79-рп</a:t>
            </a:r>
            <a:endParaRPr lang="ru-RU" sz="2400" b="1" dirty="0">
              <a:latin typeface="Arial Narrow" pitchFamily="34" charset="0"/>
            </a:endParaRPr>
          </a:p>
        </p:txBody>
      </p:sp>
      <p:pic>
        <p:nvPicPr>
          <p:cNvPr id="4" name="Содержимое 3" descr="Grazhdanskoe-dostoinstvo-1716x700_c.jpg"/>
          <p:cNvPicPr>
            <a:picLocks noGrp="1" noChangeAspect="1"/>
          </p:cNvPicPr>
          <p:nvPr>
            <p:ph idx="1"/>
          </p:nvPr>
        </p:nvPicPr>
        <p:blipFill>
          <a:blip r:embed="rId2"/>
          <a:stretch>
            <a:fillRect/>
          </a:stretch>
        </p:blipFill>
        <p:spPr>
          <a:xfrm>
            <a:off x="4715752" y="1142984"/>
            <a:ext cx="3856776" cy="1571636"/>
          </a:xfrm>
          <a:prstGeom prst="rect">
            <a:avLst/>
          </a:prstGeom>
          <a:ln>
            <a:noFill/>
          </a:ln>
          <a:effectLst>
            <a:softEdge rad="112500"/>
          </a:effectLst>
        </p:spPr>
      </p:pic>
      <p:pic>
        <p:nvPicPr>
          <p:cNvPr id="4098" name="Picture 2" descr="C:\Users\Ирина\Pictures\Круглый стол 29.01.2016\DSC_0875 (Large).JPG"/>
          <p:cNvPicPr>
            <a:picLocks noChangeAspect="1" noChangeArrowheads="1"/>
          </p:cNvPicPr>
          <p:nvPr/>
        </p:nvPicPr>
        <p:blipFill>
          <a:blip r:embed="rId3" cstate="print"/>
          <a:srcRect/>
          <a:stretch>
            <a:fillRect/>
          </a:stretch>
        </p:blipFill>
        <p:spPr bwMode="auto">
          <a:xfrm>
            <a:off x="4674736" y="3143248"/>
            <a:ext cx="3880389" cy="2571768"/>
          </a:xfrm>
          <a:prstGeom prst="rect">
            <a:avLst/>
          </a:prstGeom>
          <a:ln>
            <a:noFill/>
          </a:ln>
          <a:effectLst>
            <a:softEdge rad="112500"/>
          </a:effectLst>
        </p:spPr>
      </p:pic>
    </p:spTree>
  </p:cSld>
  <p:clrMapOvr>
    <a:masterClrMapping/>
  </p:clrMapOvr>
  <p:transition advTm="996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4942" y="457200"/>
            <a:ext cx="3776658" cy="6043634"/>
          </a:xfrm>
        </p:spPr>
        <p:txBody>
          <a:bodyPr>
            <a:noAutofit/>
          </a:bodyPr>
          <a:lstStyle/>
          <a:p>
            <a:r>
              <a:rPr lang="ru-RU" sz="2000" b="1" dirty="0" smtClean="0">
                <a:latin typeface="Arial Narrow" pitchFamily="34" charset="0"/>
              </a:rPr>
              <a:t>Партнерами проекта выступили:</a:t>
            </a:r>
            <a:br>
              <a:rPr lang="ru-RU" sz="2000" b="1" dirty="0" smtClean="0">
                <a:latin typeface="Arial Narrow" pitchFamily="34" charset="0"/>
              </a:rPr>
            </a:br>
            <a:r>
              <a:rPr lang="ru-RU" sz="2000" b="1" dirty="0" smtClean="0">
                <a:latin typeface="Arial Narrow" pitchFamily="34" charset="0"/>
              </a:rPr>
              <a:t> Общественная палата г. Волгодонска, </a:t>
            </a:r>
            <a:br>
              <a:rPr lang="ru-RU" sz="2000" b="1" dirty="0" smtClean="0">
                <a:latin typeface="Arial Narrow" pitchFamily="34" charset="0"/>
              </a:rPr>
            </a:br>
            <a:r>
              <a:rPr lang="ru-RU" sz="2000" b="1" dirty="0" smtClean="0">
                <a:latin typeface="Arial Narrow" pitchFamily="34" charset="0"/>
              </a:rPr>
              <a:t>АНО «Общественный контроль» проведение совместных мониторингов подразделений полиции, «Школы правовых знаний»,</a:t>
            </a:r>
            <a:br>
              <a:rPr lang="ru-RU" sz="2000" b="1" dirty="0" smtClean="0">
                <a:latin typeface="Arial Narrow" pitchFamily="34" charset="0"/>
              </a:rPr>
            </a:br>
            <a:r>
              <a:rPr lang="ru-RU" sz="2000" b="1" dirty="0" smtClean="0">
                <a:latin typeface="Arial Narrow" pitchFamily="34" charset="0"/>
              </a:rPr>
              <a:t> АНО «Ресурсный центр «Здоровая семья», проведение совместных мероприятий по программе «Психология», психологических тренингов, </a:t>
            </a:r>
            <a:br>
              <a:rPr lang="ru-RU" sz="2000" b="1" dirty="0" smtClean="0">
                <a:latin typeface="Arial Narrow" pitchFamily="34" charset="0"/>
              </a:rPr>
            </a:br>
            <a:r>
              <a:rPr lang="ru-RU" sz="2000" b="1" dirty="0" smtClean="0">
                <a:latin typeface="Arial Narrow" pitchFamily="34" charset="0"/>
              </a:rPr>
              <a:t>Администрация г. Волгодонска выделила помещение в здании </a:t>
            </a:r>
            <a:r>
              <a:rPr lang="ru-RU" sz="2000" b="1" dirty="0" err="1" smtClean="0">
                <a:latin typeface="Arial Narrow" pitchFamily="34" charset="0"/>
              </a:rPr>
              <a:t>Гороно</a:t>
            </a:r>
            <a:r>
              <a:rPr lang="ru-RU" sz="2000" b="1" dirty="0" smtClean="0">
                <a:latin typeface="Arial Narrow" pitchFamily="34" charset="0"/>
              </a:rPr>
              <a:t> по Компьютерный класс, Помещение в Центре общественных организаций для проведение Круглых столов </a:t>
            </a:r>
            <a:br>
              <a:rPr lang="ru-RU" sz="2000" b="1" dirty="0" smtClean="0">
                <a:latin typeface="Arial Narrow" pitchFamily="34" charset="0"/>
              </a:rPr>
            </a:br>
            <a:r>
              <a:rPr lang="ru-RU" sz="2000" b="1" dirty="0" smtClean="0">
                <a:latin typeface="Arial Narrow" pitchFamily="34" charset="0"/>
              </a:rPr>
              <a:t>ТНТ «</a:t>
            </a:r>
            <a:r>
              <a:rPr lang="ru-RU" sz="2000" b="1" dirty="0" err="1" smtClean="0">
                <a:latin typeface="Arial Narrow" pitchFamily="34" charset="0"/>
              </a:rPr>
              <a:t>Волгодонской</a:t>
            </a:r>
            <a:r>
              <a:rPr lang="ru-RU" sz="2000" b="1" dirty="0" smtClean="0">
                <a:latin typeface="Arial Narrow" pitchFamily="34" charset="0"/>
              </a:rPr>
              <a:t> Вестник» Сюжеты,</a:t>
            </a:r>
            <a:br>
              <a:rPr lang="ru-RU" sz="2000" b="1" dirty="0" smtClean="0">
                <a:latin typeface="Arial Narrow" pitchFamily="34" charset="0"/>
              </a:rPr>
            </a:br>
            <a:endParaRPr lang="ru-RU" sz="2000" b="1" dirty="0">
              <a:latin typeface="Arial Narrow" pitchFamily="34" charset="0"/>
            </a:endParaRPr>
          </a:p>
        </p:txBody>
      </p:sp>
      <p:pic>
        <p:nvPicPr>
          <p:cNvPr id="9" name="Содержимое 8" descr="image1 -1.jpg"/>
          <p:cNvPicPr>
            <a:picLocks noGrp="1" noChangeAspect="1"/>
          </p:cNvPicPr>
          <p:nvPr>
            <p:ph idx="1"/>
          </p:nvPr>
        </p:nvPicPr>
        <p:blipFill>
          <a:blip r:embed="rId2"/>
          <a:stretch>
            <a:fillRect/>
          </a:stretch>
        </p:blipFill>
        <p:spPr>
          <a:xfrm>
            <a:off x="357158" y="142852"/>
            <a:ext cx="3000396" cy="1999014"/>
          </a:xfrm>
          <a:prstGeom prst="rect">
            <a:avLst/>
          </a:prstGeom>
          <a:ln>
            <a:noFill/>
          </a:ln>
          <a:effectLst>
            <a:softEdge rad="112500"/>
          </a:effectLst>
        </p:spPr>
      </p:pic>
      <p:pic>
        <p:nvPicPr>
          <p:cNvPr id="5122" name="Picture 2" descr="C:\Users\Ирина\Pictures\Петрашис\image49.jpg"/>
          <p:cNvPicPr>
            <a:picLocks noChangeAspect="1" noChangeArrowheads="1"/>
          </p:cNvPicPr>
          <p:nvPr/>
        </p:nvPicPr>
        <p:blipFill>
          <a:blip r:embed="rId3"/>
          <a:srcRect/>
          <a:stretch>
            <a:fillRect/>
          </a:stretch>
        </p:blipFill>
        <p:spPr bwMode="auto">
          <a:xfrm>
            <a:off x="928662" y="2143116"/>
            <a:ext cx="3000396" cy="2250297"/>
          </a:xfrm>
          <a:prstGeom prst="rect">
            <a:avLst/>
          </a:prstGeom>
          <a:ln>
            <a:noFill/>
          </a:ln>
          <a:effectLst>
            <a:softEdge rad="112500"/>
          </a:effectLst>
        </p:spPr>
      </p:pic>
      <p:pic>
        <p:nvPicPr>
          <p:cNvPr id="5123" name="Picture 3" descr="C:\Users\Ирина\Pictures\Психология 2016\01.08\DSC04621.JPG"/>
          <p:cNvPicPr>
            <a:picLocks noChangeAspect="1" noChangeArrowheads="1"/>
          </p:cNvPicPr>
          <p:nvPr/>
        </p:nvPicPr>
        <p:blipFill>
          <a:blip r:embed="rId4" cstate="print"/>
          <a:srcRect/>
          <a:stretch>
            <a:fillRect/>
          </a:stretch>
        </p:blipFill>
        <p:spPr bwMode="auto">
          <a:xfrm>
            <a:off x="2214546" y="4429132"/>
            <a:ext cx="3050304" cy="2285992"/>
          </a:xfrm>
          <a:prstGeom prst="rect">
            <a:avLst/>
          </a:prstGeom>
          <a:ln>
            <a:noFill/>
          </a:ln>
          <a:effectLst>
            <a:softEdge rad="112500"/>
          </a:effectLst>
        </p:spPr>
      </p:pic>
    </p:spTree>
  </p:cSld>
  <p:clrMapOvr>
    <a:masterClrMapping/>
  </p:clrMapOvr>
  <p:transition advTm="1007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457200"/>
            <a:ext cx="4429156" cy="6115072"/>
          </a:xfrm>
        </p:spPr>
        <p:txBody>
          <a:bodyPr>
            <a:normAutofit/>
          </a:bodyPr>
          <a:lstStyle/>
          <a:p>
            <a:pPr algn="r"/>
            <a:r>
              <a:rPr lang="ru-RU" sz="1400" b="1" dirty="0" smtClean="0">
                <a:latin typeface="Arial Narrow" pitchFamily="34" charset="0"/>
              </a:rPr>
              <a:t>Руководитель проекта:  Халай Ирина Ивановна,  организует проведение мероприятий по проекту, закупает канцтовары и расходные материалы, отвечает за размещение новостей проекта в </a:t>
            </a:r>
            <a:r>
              <a:rPr lang="ru-RU" sz="1400" b="1" dirty="0" err="1" smtClean="0">
                <a:latin typeface="Arial Narrow" pitchFamily="34" charset="0"/>
              </a:rPr>
              <a:t>соцсетях</a:t>
            </a:r>
            <a:r>
              <a:rPr lang="ru-RU" sz="1400" b="1" dirty="0" smtClean="0">
                <a:latin typeface="Arial Narrow" pitchFamily="34" charset="0"/>
              </a:rPr>
              <a:t> и на сайтах </a:t>
            </a:r>
            <a:br>
              <a:rPr lang="ru-RU" sz="1400" b="1" dirty="0" smtClean="0">
                <a:latin typeface="Arial Narrow" pitchFamily="34" charset="0"/>
              </a:rPr>
            </a:br>
            <a:r>
              <a:rPr lang="ru-RU" sz="1400" b="1" dirty="0" smtClean="0">
                <a:latin typeface="Arial Narrow" pitchFamily="34" charset="0"/>
              </a:rPr>
              <a:t>       Преподаватель курса «Компьютерная грамотность»:  </a:t>
            </a:r>
            <a:r>
              <a:rPr lang="ru-RU" sz="1400" b="1" dirty="0" err="1" smtClean="0">
                <a:latin typeface="Arial Narrow" pitchFamily="34" charset="0"/>
              </a:rPr>
              <a:t>Афромеев</a:t>
            </a:r>
            <a:r>
              <a:rPr lang="ru-RU" sz="1400" b="1" dirty="0" smtClean="0">
                <a:latin typeface="Arial Narrow" pitchFamily="34" charset="0"/>
              </a:rPr>
              <a:t> Виктор Александрович,  проводит обучение  на компьютерных курсах</a:t>
            </a:r>
            <a:br>
              <a:rPr lang="ru-RU" sz="1400" b="1" dirty="0" smtClean="0">
                <a:latin typeface="Arial Narrow" pitchFamily="34" charset="0"/>
              </a:rPr>
            </a:br>
            <a:r>
              <a:rPr lang="ru-RU" sz="1400" b="1" dirty="0" smtClean="0">
                <a:latin typeface="Arial Narrow" pitchFamily="34" charset="0"/>
              </a:rPr>
              <a:t>Руководитель  программы «Школа правовых знаний» »: юрист Арестов Анатолий Леонидович  проводит тематические беседы, лекции, правовые викторины</a:t>
            </a:r>
            <a:br>
              <a:rPr lang="ru-RU" sz="1400" b="1" dirty="0" smtClean="0">
                <a:latin typeface="Arial Narrow" pitchFamily="34" charset="0"/>
              </a:rPr>
            </a:br>
            <a:r>
              <a:rPr lang="ru-RU" sz="1400" b="1" dirty="0" smtClean="0">
                <a:latin typeface="Arial Narrow" pitchFamily="34" charset="0"/>
              </a:rPr>
              <a:t>Помощник руководителя : Кучеренко Татьяна Дмитриевна,  помогает руководителю в проведении мероприятий по проекту, ответственная за группу мониторинга</a:t>
            </a:r>
            <a:br>
              <a:rPr lang="ru-RU" sz="1400" b="1" dirty="0" smtClean="0">
                <a:latin typeface="Arial Narrow" pitchFamily="34" charset="0"/>
              </a:rPr>
            </a:br>
            <a:r>
              <a:rPr lang="ru-RU" sz="1400" b="1" dirty="0" smtClean="0">
                <a:latin typeface="Arial Narrow" pitchFamily="34" charset="0"/>
              </a:rPr>
              <a:t>Бухгалтер: </a:t>
            </a:r>
            <a:r>
              <a:rPr lang="ru-RU" sz="1400" b="1" dirty="0" err="1" smtClean="0">
                <a:latin typeface="Arial Narrow" pitchFamily="34" charset="0"/>
              </a:rPr>
              <a:t>Гергаузер</a:t>
            </a:r>
            <a:r>
              <a:rPr lang="ru-RU" sz="1400" b="1" dirty="0" smtClean="0">
                <a:latin typeface="Arial Narrow" pitchFamily="34" charset="0"/>
              </a:rPr>
              <a:t> Людмила Николаевна, Николаевна готовит  первичную бухгалтерскую документацию, финансовые отчеты </a:t>
            </a:r>
            <a:br>
              <a:rPr lang="ru-RU" sz="1400" b="1" dirty="0" smtClean="0">
                <a:latin typeface="Arial Narrow" pitchFamily="34" charset="0"/>
              </a:rPr>
            </a:br>
            <a:r>
              <a:rPr lang="ru-RU" sz="1400" b="1" dirty="0" smtClean="0">
                <a:latin typeface="Arial Narrow" pitchFamily="34" charset="0"/>
              </a:rPr>
              <a:t> Психологи: Гришина Ольга Владимировна, Ирина Юрьевна </a:t>
            </a:r>
            <a:r>
              <a:rPr lang="ru-RU" sz="1400" b="1" dirty="0" err="1" smtClean="0">
                <a:latin typeface="Arial Narrow" pitchFamily="34" charset="0"/>
              </a:rPr>
              <a:t>новоселова</a:t>
            </a:r>
            <a:r>
              <a:rPr lang="ru-RU" sz="1400" b="1" dirty="0" smtClean="0">
                <a:latin typeface="Arial Narrow" pitchFamily="34" charset="0"/>
              </a:rPr>
              <a:t> </a:t>
            </a:r>
            <a:r>
              <a:rPr lang="ru-RU" sz="1400" b="1" dirty="0" err="1" smtClean="0">
                <a:latin typeface="Arial Narrow" pitchFamily="34" charset="0"/>
              </a:rPr>
              <a:t>проводииа</a:t>
            </a:r>
            <a:r>
              <a:rPr lang="ru-RU" sz="1400" b="1" dirty="0" smtClean="0">
                <a:latin typeface="Arial Narrow" pitchFamily="34" charset="0"/>
              </a:rPr>
              <a:t> психологические тренинги для пожилых людей и подростков.</a:t>
            </a:r>
            <a:br>
              <a:rPr lang="ru-RU" sz="1400" b="1" dirty="0" smtClean="0">
                <a:latin typeface="Arial Narrow" pitchFamily="34" charset="0"/>
              </a:rPr>
            </a:br>
            <a:r>
              <a:rPr lang="ru-RU" sz="1400" b="1" dirty="0" smtClean="0">
                <a:latin typeface="Arial Narrow" pitchFamily="34" charset="0"/>
              </a:rPr>
              <a:t>Водитель: </a:t>
            </a:r>
            <a:r>
              <a:rPr lang="ru-RU" sz="1400" b="1" dirty="0" err="1" smtClean="0">
                <a:latin typeface="Arial Narrow" pitchFamily="34" charset="0"/>
              </a:rPr>
              <a:t>Землянский</a:t>
            </a:r>
            <a:r>
              <a:rPr lang="ru-RU" sz="1400" b="1" dirty="0" smtClean="0">
                <a:latin typeface="Arial Narrow" pitchFamily="34" charset="0"/>
              </a:rPr>
              <a:t> Владимир Павлович  работал с группой мониторинга, а также для реализации мероприятий.</a:t>
            </a:r>
            <a:br>
              <a:rPr lang="ru-RU" sz="1400" b="1" dirty="0" smtClean="0">
                <a:latin typeface="Arial Narrow" pitchFamily="34" charset="0"/>
              </a:rPr>
            </a:br>
            <a:r>
              <a:rPr lang="ru-RU" sz="1400" b="1" dirty="0" smtClean="0">
                <a:latin typeface="Arial Narrow" pitchFamily="34" charset="0"/>
              </a:rPr>
              <a:t> Общественные контролеры: Бауэр Лидия </a:t>
            </a:r>
            <a:r>
              <a:rPr lang="ru-RU" sz="1400" b="1" dirty="0" err="1" smtClean="0">
                <a:latin typeface="Arial Narrow" pitchFamily="34" charset="0"/>
              </a:rPr>
              <a:t>Феодосьевна</a:t>
            </a:r>
            <a:r>
              <a:rPr lang="ru-RU" sz="1400" b="1" dirty="0" smtClean="0">
                <a:latin typeface="Arial Narrow" pitchFamily="34" charset="0"/>
              </a:rPr>
              <a:t>, Девятова Вера Николаевна, Зверева Надежда Яковлевна, Гончаров Игорь Владимирович, Лукашова Надежда Георгиевна, Черепанова Галина Михайловна, Султанова Наталья Яковлевна, </a:t>
            </a:r>
            <a:r>
              <a:rPr lang="ru-RU" sz="1400" b="1" dirty="0" err="1" smtClean="0">
                <a:latin typeface="Arial Narrow" pitchFamily="34" charset="0"/>
              </a:rPr>
              <a:t>Чиркова</a:t>
            </a:r>
            <a:r>
              <a:rPr lang="ru-RU" sz="1400" b="1" dirty="0" smtClean="0">
                <a:latin typeface="Arial Narrow" pitchFamily="34" charset="0"/>
              </a:rPr>
              <a:t> Анна Борисовна проводили мониторинг качества предоставления услуг учреждений здравоохранения, </a:t>
            </a:r>
            <a:r>
              <a:rPr lang="ru-RU" sz="1400" b="1" dirty="0" err="1" smtClean="0">
                <a:latin typeface="Arial Narrow" pitchFamily="34" charset="0"/>
              </a:rPr>
              <a:t>соцсферы</a:t>
            </a:r>
            <a:r>
              <a:rPr lang="ru-RU" sz="1400" b="1" dirty="0" smtClean="0">
                <a:latin typeface="Arial Narrow" pitchFamily="34" charset="0"/>
              </a:rPr>
              <a:t> и подразделений полиции. Участвовали в мероприятиях проекта.</a:t>
            </a:r>
            <a:r>
              <a:rPr lang="ru-RU" sz="1200" dirty="0" smtClean="0"/>
              <a:t/>
            </a:r>
            <a:br>
              <a:rPr lang="ru-RU" sz="1200" dirty="0" smtClean="0"/>
            </a:br>
            <a:endParaRPr lang="ru-RU" sz="1200" dirty="0">
              <a:latin typeface="Arial Narrow" pitchFamily="34" charset="0"/>
            </a:endParaRPr>
          </a:p>
        </p:txBody>
      </p:sp>
      <p:pic>
        <p:nvPicPr>
          <p:cNvPr id="6147" name="Picture 3" descr="C:\Users\Ирина\Pictures\Грант мониторинг\Игорь\Обливкая Цимлянск\DSC00086.JPG"/>
          <p:cNvPicPr>
            <a:picLocks noGrp="1" noChangeAspect="1" noChangeArrowheads="1"/>
          </p:cNvPicPr>
          <p:nvPr>
            <p:ph idx="1"/>
          </p:nvPr>
        </p:nvPicPr>
        <p:blipFill>
          <a:blip r:embed="rId2" cstate="print"/>
          <a:stretch>
            <a:fillRect/>
          </a:stretch>
        </p:blipFill>
        <p:spPr bwMode="auto">
          <a:xfrm>
            <a:off x="6000760" y="4714884"/>
            <a:ext cx="2427316" cy="1820487"/>
          </a:xfrm>
          <a:prstGeom prst="rect">
            <a:avLst/>
          </a:prstGeom>
          <a:ln>
            <a:noFill/>
          </a:ln>
          <a:effectLst>
            <a:softEdge rad="112500"/>
          </a:effectLst>
        </p:spPr>
      </p:pic>
      <p:pic>
        <p:nvPicPr>
          <p:cNvPr id="6148" name="Picture 4" descr="C:\Users\Ирина\Pictures\Грант мониторинг\Гинекология\DSC00060.JPG"/>
          <p:cNvPicPr>
            <a:picLocks noChangeAspect="1" noChangeArrowheads="1"/>
          </p:cNvPicPr>
          <p:nvPr/>
        </p:nvPicPr>
        <p:blipFill>
          <a:blip r:embed="rId3" cstate="print"/>
          <a:srcRect/>
          <a:stretch>
            <a:fillRect/>
          </a:stretch>
        </p:blipFill>
        <p:spPr bwMode="auto">
          <a:xfrm>
            <a:off x="5857884" y="2643182"/>
            <a:ext cx="2571769" cy="1928826"/>
          </a:xfrm>
          <a:prstGeom prst="rect">
            <a:avLst/>
          </a:prstGeom>
          <a:ln>
            <a:noFill/>
          </a:ln>
          <a:effectLst>
            <a:softEdge rad="112500"/>
          </a:effectLst>
        </p:spPr>
      </p:pic>
      <p:pic>
        <p:nvPicPr>
          <p:cNvPr id="6150" name="Picture 6" descr="C:\Users\Ирина\Pictures\Координационный Совет ОП 2016\29.07\DSC04507.JPG"/>
          <p:cNvPicPr>
            <a:picLocks noChangeAspect="1" noChangeArrowheads="1"/>
          </p:cNvPicPr>
          <p:nvPr/>
        </p:nvPicPr>
        <p:blipFill>
          <a:blip r:embed="rId4" cstate="print"/>
          <a:srcRect/>
          <a:stretch>
            <a:fillRect/>
          </a:stretch>
        </p:blipFill>
        <p:spPr bwMode="auto">
          <a:xfrm>
            <a:off x="5857884" y="214290"/>
            <a:ext cx="2573721" cy="1928826"/>
          </a:xfrm>
          <a:prstGeom prst="rect">
            <a:avLst/>
          </a:prstGeom>
          <a:ln>
            <a:noFill/>
          </a:ln>
          <a:effectLst>
            <a:softEdge rad="112500"/>
          </a:effectLst>
        </p:spPr>
      </p:pic>
    </p:spTree>
  </p:cSld>
  <p:clrMapOvr>
    <a:masterClrMapping/>
  </p:clrMapOvr>
  <p:transition advTm="10655"/>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808</TotalTime>
  <Words>244</Words>
  <Application>Microsoft Office PowerPoint</Application>
  <PresentationFormat>Экран (4:3)</PresentationFormat>
  <Paragraphs>13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Метро</vt:lpstr>
      <vt:lpstr>Проект "Комфортная и безопасная жизнь социально-незащищенных слоев населения через  конструктивный диалог с органами власти и эффективный общественный контроль в Ростовской  области"</vt:lpstr>
      <vt:lpstr>Проект направлен на создание условий для комфортного и безопасного проживания граждан, налаживания конструктивного диалога с органами власти, эффективный общественный контроль за деятельностью органов власти, а также их прозрачности и открытости, повышение уровня доверия населения к деятельности государственных и муниципальных учреждений здравоохранения, социальной сферы и правоохранительных органов, повышение правовой грамотности и психологической устойчивости участников проекта, эффективный общественный контроль с дальнейшим совместно с органами поиском  решения выявленных проблем.  </vt:lpstr>
      <vt:lpstr>Целевая аудитория проекта   Социально-незащищенные слои населения- жители Ростовской области - пожилые люди, инвалиды, дети, подростки, . </vt:lpstr>
      <vt:lpstr>Проведен мониторинг 68 учреждений здравоохранения, соцсферы, ОВД,  опрошено более 2000человек проведен  Круглый стол с органами власти с участием активистов РОО СЗППТ "Волга-Дон", членами ОНК РО, Общественной палаты г. Волгодонска , Общественных советов: по вопросам здравоохранения, ОВД , для информирования  органов власти и общество, о целях и задачах проекта, намечены наиболее эффективные пути реализации проекта.    Было проведено 30 тематических занятий и викторин для  представителей старшего поколения, инвалидов и несовершеннолетних, в том числе воспитанников социально-реабилитационного центра для несовершеннолетних «Аистенок», в которых приняли участие  100 человек, для повышения их правовой грамотности, выработке гражданского правосознания и неприятия преступного поведения.   проведено 24 психологических занятий с представителями старшего поколения, инвалидов в которых приняли участие 60 чел., что помогло в выборе стратегии неконфликтного поведения, умению вовремя распознавать и избегать конфликтные ситуации, травмирующие последствия таких ситуаций, жить в мире и согласии с окружающим и людьми и с самим собой.   63 представителя старшего поколения, инвалидов прошли обучение компьютерной грамотности,   Было проведено 6 психологических тренингов на загородной базе отдыха, в которых приняли участие 100 человек,  в том числе воспитанники социально-реабилитационного центра для несовершеннолетних г. Волгодонска. </vt:lpstr>
      <vt:lpstr>Осуществление эффективного общественного контроля деятельности органов власти посредством  мониторинга  способствовало комфортному и безопасному проживанию граждан, помогло  определить проблемные вопросы, способствовало началу конструктивного диалога и широкого  взаимодействия граждан и   представителей власти. Освещение в СМИ результатов мониторинга деятельности органов власти ,  Круглых столов, проведенных совместно с представителями учреждений ведомств по обсуждению  проблемных вопросов и выработке эффективных путей их решения, позволило продемонстрировать   обществу реальное положение дел в системе здравоохранения, социальной защиты, подразделениях   МВД, повысило открытость и уровень доверия населения к органам исполнительной власти.  В ходе проведения тренингов и занятий участники проекта повысили уровень знаний в области прав  человека, свобод, что в дальнейшем будет способствовать формированию их активной гражданской  позиции, повысит психологическую устойчивость.  </vt:lpstr>
      <vt:lpstr>Подобного проекта не было в ЮФО . Такого масштабного мониторинга не проводилось нигде Для проведения мониторинга привлечены представители старшего поколения, пострадавшие от теракта. Проведен мониторинг 68 учреждений опрошено более 2000человек. Заключено соглашение о сотрудничестве с социально-реабилитационного центра для несовершеннолетних г. Волгодонска , в котором были проведены правовые викторины, Ребята из СРЦ вместе с подростками из семей пострадавших от теракта, приняли участие в психологических тренингах на загородной базе отдыха </vt:lpstr>
      <vt:lpstr>Проект «Комфортная и безопасная жизнь социально-незащищенных слоев населения через конструктивный диалог с органами власти и эффективный общественный контроль в Ростовской  области», реализован  на средства Президентского гранта в соответствии с распоряжением Президента Российской Федерации от 01.04.2015 № 79-рп</vt:lpstr>
      <vt:lpstr>Партнерами проекта выступили:  Общественная палата г. Волгодонска,  АНО «Общественный контроль» проведение совместных мониторингов подразделений полиции, «Школы правовых знаний»,  АНО «Ресурсный центр «Здоровая семья», проведение совместных мероприятий по программе «Психология», психологических тренингов,  Администрация г. Волгодонска выделила помещение в здании Гороно по Компьютерный класс, Помещение в Центре общественных организаций для проведение Круглых столов  ТНТ «Волгодонской Вестник» Сюжеты, </vt:lpstr>
      <vt:lpstr>Руководитель проекта:  Халай Ирина Ивановна,  организует проведение мероприятий по проекту, закупает канцтовары и расходные материалы, отвечает за размещение новостей проекта в соцсетях и на сайтах         Преподаватель курса «Компьютерная грамотность»:  Афромеев Виктор Александрович,  проводит обучение  на компьютерных курсах Руководитель  программы «Школа правовых знаний» »: юрист Арестов Анатолий Леонидович  проводит тематические беседы, лекции, правовые викторины Помощник руководителя : Кучеренко Татьяна Дмитриевна,  помогает руководителю в проведении мероприятий по проекту, ответственная за группу мониторинга Бухгалтер: Гергаузер Людмила Николаевна, Николаевна готовит  первичную бухгалтерскую документацию, финансовые отчеты   Психологи: Гришина Ольга Владимировна, Ирина Юрьевна новоселова проводииа психологические тренинги для пожилых людей и подростков. Водитель: Землянский Владимир Павлович  работал с группой мониторинга, а также для реализации мероприятий.  Общественные контролеры: Бауэр Лидия Феодосьевна, Девятова Вера Николаевна, Зверева Надежда Яковлевна, Гончаров Игорь Владимирович, Лукашова Надежда Георгиевна, Черепанова Галина Михайловна, Султанова Наталья Яковлевна, Чиркова Анна Борисовна проводили мониторинг качества предоставления услуг учреждений здравоохранения, соцсферы и подразделений полиции. Участвовали в мероприятиях проекта. </vt:lpstr>
      <vt:lpstr> Электронная почта РОО «Волга-Дон»:  ihalai@volga-don.org   сайт организации:  www.volga-don.org  СОЦИАЛЬнЫЕ СЕТИ : https://ok.ru/marks, https://www.facebook.com/irina.khalay, https://vk.com/id274477827  http://vdnews.org/news/34677,                                    http://palata-volgodonska.ru/2016/09/shkola-pravovyx-znanij-dlya-molodogo-pokoleniya/   Дальнейшие планы : участие в грантовых конкурсах для расширения территории охвата мониторинга и увеличения количества участников правовых викторин и психологических тренингов , вступление в ассоциацию  и соответственно реестр поставщиков социальных услуг Ростовской области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Ирина</cp:lastModifiedBy>
  <cp:revision>69</cp:revision>
  <dcterms:created xsi:type="dcterms:W3CDTF">2016-09-07T16:59:45Z</dcterms:created>
  <dcterms:modified xsi:type="dcterms:W3CDTF">2018-03-19T20:12:13Z</dcterms:modified>
</cp:coreProperties>
</file>